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rawing1.xml" ContentType="application/vnd.ms-office.drawingml.diagramDrawing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docMetadata/LabelInfo.xml" ContentType="application/vnd.ms-office.classificationlabel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0"/>
  </p:notesMasterIdLst>
  <p:sldIdLst>
    <p:sldId id="256" r:id="rId3"/>
    <p:sldId id="283" r:id="rId4"/>
    <p:sldId id="791" r:id="rId5"/>
    <p:sldId id="792" r:id="rId6"/>
    <p:sldId id="793" r:id="rId7"/>
    <p:sldId id="794" r:id="rId8"/>
    <p:sldId id="692" r:id="rId9"/>
    <p:sldId id="745" r:id="rId10"/>
    <p:sldId id="789" r:id="rId11"/>
    <p:sldId id="790" r:id="rId12"/>
    <p:sldId id="795" r:id="rId13"/>
    <p:sldId id="719" r:id="rId14"/>
    <p:sldId id="746" r:id="rId15"/>
    <p:sldId id="766" r:id="rId16"/>
    <p:sldId id="744" r:id="rId17"/>
    <p:sldId id="796" r:id="rId18"/>
    <p:sldId id="286" r:id="rId19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082"/>
    <a:srgbClr val="93D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503864-7E62-4330-BB53-F340CE6255BB}" v="35" dt="2025-09-02T09:44:33.4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63" autoAdjust="0"/>
    <p:restoredTop sz="94674"/>
  </p:normalViewPr>
  <p:slideViewPr>
    <p:cSldViewPr snapToGrid="0">
      <p:cViewPr varScale="1">
        <p:scale>
          <a:sx n="102" d="100"/>
          <a:sy n="102" d="100"/>
        </p:scale>
        <p:origin x="10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28" Type="http://schemas.openxmlformats.org/officeDocument/2006/relationships/customXml" Target="../customXml/item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Relationship Id="rId27" Type="http://schemas.openxmlformats.org/officeDocument/2006/relationships/customXml" Target="../customXml/item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26F7D7-5885-46C3-9B48-E730D8694214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A61D16C5-B370-46AD-B4F7-18C16462442F}">
      <dgm:prSet phldrT="[Teksti]"/>
      <dgm:spPr/>
      <dgm:t>
        <a:bodyPr/>
        <a:lstStyle/>
        <a:p>
          <a:r>
            <a:rPr lang="fi-FI" b="1" dirty="0" err="1"/>
            <a:t>Digitaalisaatio</a:t>
          </a:r>
          <a:r>
            <a:rPr lang="fi-FI" b="1" dirty="0"/>
            <a:t> ja uudet teknologiat: </a:t>
          </a:r>
          <a:r>
            <a:rPr lang="fi-FI" dirty="0"/>
            <a:t>Tekoäly, kvanttiteknologia, kyberturvallisuus, autonomiset järjestelmät</a:t>
          </a:r>
        </a:p>
      </dgm:t>
    </dgm:pt>
    <dgm:pt modelId="{91413B5C-C08C-45B1-8184-9C2C76CD9EE6}" type="parTrans" cxnId="{6602B511-FC56-4833-B847-17BD127101DF}">
      <dgm:prSet/>
      <dgm:spPr/>
      <dgm:t>
        <a:bodyPr/>
        <a:lstStyle/>
        <a:p>
          <a:endParaRPr lang="fi-FI"/>
        </a:p>
      </dgm:t>
    </dgm:pt>
    <dgm:pt modelId="{A85EEF02-F61E-45CA-8ED1-D9935688416B}" type="sibTrans" cxnId="{6602B511-FC56-4833-B847-17BD127101DF}">
      <dgm:prSet/>
      <dgm:spPr/>
      <dgm:t>
        <a:bodyPr/>
        <a:lstStyle/>
        <a:p>
          <a:endParaRPr lang="fi-FI"/>
        </a:p>
      </dgm:t>
    </dgm:pt>
    <dgm:pt modelId="{F9E16D73-2138-4606-A84F-790ED4CD70D9}">
      <dgm:prSet/>
      <dgm:spPr/>
      <dgm:t>
        <a:bodyPr/>
        <a:lstStyle/>
        <a:p>
          <a:r>
            <a:rPr lang="fi-FI" b="1"/>
            <a:t>Tulevaisuuden tuotteet ja palvelut: </a:t>
          </a:r>
          <a:r>
            <a:rPr lang="fi-FI"/>
            <a:t>Skaalautuvat ratkaisut, alustat ja palvelumallit</a:t>
          </a:r>
          <a:endParaRPr lang="fi-FI" dirty="0"/>
        </a:p>
      </dgm:t>
    </dgm:pt>
    <dgm:pt modelId="{A37DE974-E8A5-4EC7-87B8-946934A6BEC1}" type="parTrans" cxnId="{6D5066B7-5521-4EC1-A887-A596460800A6}">
      <dgm:prSet/>
      <dgm:spPr/>
      <dgm:t>
        <a:bodyPr/>
        <a:lstStyle/>
        <a:p>
          <a:endParaRPr lang="fi-FI"/>
        </a:p>
      </dgm:t>
    </dgm:pt>
    <dgm:pt modelId="{2EECF347-4541-4F17-96D7-16CB398BF658}" type="sibTrans" cxnId="{6D5066B7-5521-4EC1-A887-A596460800A6}">
      <dgm:prSet/>
      <dgm:spPr/>
      <dgm:t>
        <a:bodyPr/>
        <a:lstStyle/>
        <a:p>
          <a:endParaRPr lang="fi-FI"/>
        </a:p>
      </dgm:t>
    </dgm:pt>
    <dgm:pt modelId="{63CB6D10-FDD4-4E18-81A5-6155339DDA6B}">
      <dgm:prSet/>
      <dgm:spPr/>
      <dgm:t>
        <a:bodyPr/>
        <a:lstStyle/>
        <a:p>
          <a:r>
            <a:rPr lang="fi-FI" b="1"/>
            <a:t>Ratkaisut puhtaaseen siirtymään: </a:t>
          </a:r>
          <a:r>
            <a:rPr lang="fi-FI"/>
            <a:t>Energiatehokkuus, vähähiiliset teknologiat, kriittisten arvoverkostojen vahvistaminen</a:t>
          </a:r>
          <a:endParaRPr lang="fi-FI" dirty="0"/>
        </a:p>
      </dgm:t>
    </dgm:pt>
    <dgm:pt modelId="{10E177B2-137B-4083-8671-4323F89FA204}" type="parTrans" cxnId="{7F71E379-958C-410D-BFBA-A459F9CD08A4}">
      <dgm:prSet/>
      <dgm:spPr/>
      <dgm:t>
        <a:bodyPr/>
        <a:lstStyle/>
        <a:p>
          <a:endParaRPr lang="fi-FI"/>
        </a:p>
      </dgm:t>
    </dgm:pt>
    <dgm:pt modelId="{553AD855-A260-4F9B-9365-966DD845E0D5}" type="sibTrans" cxnId="{7F71E379-958C-410D-BFBA-A459F9CD08A4}">
      <dgm:prSet/>
      <dgm:spPr/>
      <dgm:t>
        <a:bodyPr/>
        <a:lstStyle/>
        <a:p>
          <a:endParaRPr lang="fi-FI"/>
        </a:p>
      </dgm:t>
    </dgm:pt>
    <dgm:pt modelId="{3BF151DF-D520-42BC-8730-F6FB2E95476C}" type="pres">
      <dgm:prSet presAssocID="{0126F7D7-5885-46C3-9B48-E730D8694214}" presName="Name0" presStyleCnt="0">
        <dgm:presLayoutVars>
          <dgm:dir/>
          <dgm:resizeHandles val="exact"/>
        </dgm:presLayoutVars>
      </dgm:prSet>
      <dgm:spPr/>
    </dgm:pt>
    <dgm:pt modelId="{F7F7E1C9-8EF3-45C1-83EA-E5C07A00F071}" type="pres">
      <dgm:prSet presAssocID="{A61D16C5-B370-46AD-B4F7-18C16462442F}" presName="composite" presStyleCnt="0"/>
      <dgm:spPr/>
    </dgm:pt>
    <dgm:pt modelId="{A2A7F839-F576-416D-9301-7AC97D07CB94}" type="pres">
      <dgm:prSet presAssocID="{A61D16C5-B370-46AD-B4F7-18C16462442F}" presName="rect1" presStyleLbl="trAlignAcc1" presStyleIdx="0" presStyleCnt="3">
        <dgm:presLayoutVars>
          <dgm:bulletEnabled val="1"/>
        </dgm:presLayoutVars>
      </dgm:prSet>
      <dgm:spPr/>
    </dgm:pt>
    <dgm:pt modelId="{AE11CD3B-F75B-4A57-94B7-4BEEA7AE9E8A}" type="pres">
      <dgm:prSet presAssocID="{A61D16C5-B370-46AD-B4F7-18C16462442F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Esineiden Internet tasaisella täytöllä"/>
        </a:ext>
      </dgm:extLst>
    </dgm:pt>
    <dgm:pt modelId="{F93BFCE6-83FB-447A-88AA-D3AC716DD6D5}" type="pres">
      <dgm:prSet presAssocID="{A85EEF02-F61E-45CA-8ED1-D9935688416B}" presName="sibTrans" presStyleCnt="0"/>
      <dgm:spPr/>
    </dgm:pt>
    <dgm:pt modelId="{CA53C0AF-33A5-42BF-8797-1F446E4466B7}" type="pres">
      <dgm:prSet presAssocID="{F9E16D73-2138-4606-A84F-790ED4CD70D9}" presName="composite" presStyleCnt="0"/>
      <dgm:spPr/>
    </dgm:pt>
    <dgm:pt modelId="{C593861C-2782-46F5-840D-FB9F00B0553E}" type="pres">
      <dgm:prSet presAssocID="{F9E16D73-2138-4606-A84F-790ED4CD70D9}" presName="rect1" presStyleLbl="trAlignAcc1" presStyleIdx="1" presStyleCnt="3">
        <dgm:presLayoutVars>
          <dgm:bulletEnabled val="1"/>
        </dgm:presLayoutVars>
      </dgm:prSet>
      <dgm:spPr/>
    </dgm:pt>
    <dgm:pt modelId="{E956E3A5-59F6-474B-8F70-7EE7D7A00FD2}" type="pres">
      <dgm:prSet presAssocID="{F9E16D73-2138-4606-A84F-790ED4CD70D9}" presName="rect2" presStyleLbl="fgImgPlac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Pyörä ja ihmisiä tasaisella täytöllä"/>
        </a:ext>
      </dgm:extLst>
    </dgm:pt>
    <dgm:pt modelId="{98505707-54F9-4874-A9B7-598C32AC2C7A}" type="pres">
      <dgm:prSet presAssocID="{2EECF347-4541-4F17-96D7-16CB398BF658}" presName="sibTrans" presStyleCnt="0"/>
      <dgm:spPr/>
    </dgm:pt>
    <dgm:pt modelId="{32260282-6A7D-4D81-A194-B012B65EA675}" type="pres">
      <dgm:prSet presAssocID="{63CB6D10-FDD4-4E18-81A5-6155339DDA6B}" presName="composite" presStyleCnt="0"/>
      <dgm:spPr/>
    </dgm:pt>
    <dgm:pt modelId="{C7236D3A-F6FF-4C2F-BDB7-264D7BA84338}" type="pres">
      <dgm:prSet presAssocID="{63CB6D10-FDD4-4E18-81A5-6155339DDA6B}" presName="rect1" presStyleLbl="trAlignAcc1" presStyleIdx="2" presStyleCnt="3">
        <dgm:presLayoutVars>
          <dgm:bulletEnabled val="1"/>
        </dgm:presLayoutVars>
      </dgm:prSet>
      <dgm:spPr/>
    </dgm:pt>
    <dgm:pt modelId="{4AC053D3-9BF3-410F-A1F9-C614FBC864E5}" type="pres">
      <dgm:prSet presAssocID="{63CB6D10-FDD4-4E18-81A5-6155339DDA6B}" presName="rect2" presStyleLbl="fgImgPlac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Kasvi tasaisella täytöllä"/>
        </a:ext>
      </dgm:extLst>
    </dgm:pt>
  </dgm:ptLst>
  <dgm:cxnLst>
    <dgm:cxn modelId="{6602B511-FC56-4833-B847-17BD127101DF}" srcId="{0126F7D7-5885-46C3-9B48-E730D8694214}" destId="{A61D16C5-B370-46AD-B4F7-18C16462442F}" srcOrd="0" destOrd="0" parTransId="{91413B5C-C08C-45B1-8184-9C2C76CD9EE6}" sibTransId="{A85EEF02-F61E-45CA-8ED1-D9935688416B}"/>
    <dgm:cxn modelId="{8AA3C86F-7278-4FD1-9D18-EE7C06E72094}" type="presOf" srcId="{A61D16C5-B370-46AD-B4F7-18C16462442F}" destId="{A2A7F839-F576-416D-9301-7AC97D07CB94}" srcOrd="0" destOrd="0" presId="urn:microsoft.com/office/officeart/2008/layout/PictureStrips"/>
    <dgm:cxn modelId="{7F71E379-958C-410D-BFBA-A459F9CD08A4}" srcId="{0126F7D7-5885-46C3-9B48-E730D8694214}" destId="{63CB6D10-FDD4-4E18-81A5-6155339DDA6B}" srcOrd="2" destOrd="0" parTransId="{10E177B2-137B-4083-8671-4323F89FA204}" sibTransId="{553AD855-A260-4F9B-9365-966DD845E0D5}"/>
    <dgm:cxn modelId="{0EEF197F-83B2-444C-A92F-EC9368492093}" type="presOf" srcId="{0126F7D7-5885-46C3-9B48-E730D8694214}" destId="{3BF151DF-D520-42BC-8730-F6FB2E95476C}" srcOrd="0" destOrd="0" presId="urn:microsoft.com/office/officeart/2008/layout/PictureStrips"/>
    <dgm:cxn modelId="{7A767EA3-B381-471C-B979-BE440EEEBD3D}" type="presOf" srcId="{63CB6D10-FDD4-4E18-81A5-6155339DDA6B}" destId="{C7236D3A-F6FF-4C2F-BDB7-264D7BA84338}" srcOrd="0" destOrd="0" presId="urn:microsoft.com/office/officeart/2008/layout/PictureStrips"/>
    <dgm:cxn modelId="{9A80BCAC-EE0D-4333-A2EF-1927495A1747}" type="presOf" srcId="{F9E16D73-2138-4606-A84F-790ED4CD70D9}" destId="{C593861C-2782-46F5-840D-FB9F00B0553E}" srcOrd="0" destOrd="0" presId="urn:microsoft.com/office/officeart/2008/layout/PictureStrips"/>
    <dgm:cxn modelId="{6D5066B7-5521-4EC1-A887-A596460800A6}" srcId="{0126F7D7-5885-46C3-9B48-E730D8694214}" destId="{F9E16D73-2138-4606-A84F-790ED4CD70D9}" srcOrd="1" destOrd="0" parTransId="{A37DE974-E8A5-4EC7-87B8-946934A6BEC1}" sibTransId="{2EECF347-4541-4F17-96D7-16CB398BF658}"/>
    <dgm:cxn modelId="{9EC2DB65-0665-4089-9276-4D06B2F77B85}" type="presParOf" srcId="{3BF151DF-D520-42BC-8730-F6FB2E95476C}" destId="{F7F7E1C9-8EF3-45C1-83EA-E5C07A00F071}" srcOrd="0" destOrd="0" presId="urn:microsoft.com/office/officeart/2008/layout/PictureStrips"/>
    <dgm:cxn modelId="{107835D9-A924-46B3-9E0D-0D95119B4550}" type="presParOf" srcId="{F7F7E1C9-8EF3-45C1-83EA-E5C07A00F071}" destId="{A2A7F839-F576-416D-9301-7AC97D07CB94}" srcOrd="0" destOrd="0" presId="urn:microsoft.com/office/officeart/2008/layout/PictureStrips"/>
    <dgm:cxn modelId="{4A215D94-76A1-4BB7-953E-B25D72B24322}" type="presParOf" srcId="{F7F7E1C9-8EF3-45C1-83EA-E5C07A00F071}" destId="{AE11CD3B-F75B-4A57-94B7-4BEEA7AE9E8A}" srcOrd="1" destOrd="0" presId="urn:microsoft.com/office/officeart/2008/layout/PictureStrips"/>
    <dgm:cxn modelId="{6F4FBDE9-B220-45B1-943B-1D3B99A2E7A7}" type="presParOf" srcId="{3BF151DF-D520-42BC-8730-F6FB2E95476C}" destId="{F93BFCE6-83FB-447A-88AA-D3AC716DD6D5}" srcOrd="1" destOrd="0" presId="urn:microsoft.com/office/officeart/2008/layout/PictureStrips"/>
    <dgm:cxn modelId="{D54416D8-5BD3-4388-925B-B56C43348744}" type="presParOf" srcId="{3BF151DF-D520-42BC-8730-F6FB2E95476C}" destId="{CA53C0AF-33A5-42BF-8797-1F446E4466B7}" srcOrd="2" destOrd="0" presId="urn:microsoft.com/office/officeart/2008/layout/PictureStrips"/>
    <dgm:cxn modelId="{8C0713AF-EC3C-4E89-924D-8D63B5966CCC}" type="presParOf" srcId="{CA53C0AF-33A5-42BF-8797-1F446E4466B7}" destId="{C593861C-2782-46F5-840D-FB9F00B0553E}" srcOrd="0" destOrd="0" presId="urn:microsoft.com/office/officeart/2008/layout/PictureStrips"/>
    <dgm:cxn modelId="{5DA59FB5-38C9-4646-9110-571E5E156175}" type="presParOf" srcId="{CA53C0AF-33A5-42BF-8797-1F446E4466B7}" destId="{E956E3A5-59F6-474B-8F70-7EE7D7A00FD2}" srcOrd="1" destOrd="0" presId="urn:microsoft.com/office/officeart/2008/layout/PictureStrips"/>
    <dgm:cxn modelId="{C6F33F55-D630-4119-9A7C-B6D946018E80}" type="presParOf" srcId="{3BF151DF-D520-42BC-8730-F6FB2E95476C}" destId="{98505707-54F9-4874-A9B7-598C32AC2C7A}" srcOrd="3" destOrd="0" presId="urn:microsoft.com/office/officeart/2008/layout/PictureStrips"/>
    <dgm:cxn modelId="{7BC37819-EC33-4D9D-BD3A-07FFAE44B474}" type="presParOf" srcId="{3BF151DF-D520-42BC-8730-F6FB2E95476C}" destId="{32260282-6A7D-4D81-A194-B012B65EA675}" srcOrd="4" destOrd="0" presId="urn:microsoft.com/office/officeart/2008/layout/PictureStrips"/>
    <dgm:cxn modelId="{3A3BA62F-C78E-4330-B6CA-8DB8EDA01F9F}" type="presParOf" srcId="{32260282-6A7D-4D81-A194-B012B65EA675}" destId="{C7236D3A-F6FF-4C2F-BDB7-264D7BA84338}" srcOrd="0" destOrd="0" presId="urn:microsoft.com/office/officeart/2008/layout/PictureStrips"/>
    <dgm:cxn modelId="{D13AABEE-1CE0-42E2-80A0-2A741B23C693}" type="presParOf" srcId="{32260282-6A7D-4D81-A194-B012B65EA675}" destId="{4AC053D3-9BF3-410F-A1F9-C614FBC864E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7F839-F576-416D-9301-7AC97D07CB94}">
      <dsp:nvSpPr>
        <dsp:cNvPr id="0" name=""/>
        <dsp:cNvSpPr/>
      </dsp:nvSpPr>
      <dsp:spPr>
        <a:xfrm>
          <a:off x="172939" y="801788"/>
          <a:ext cx="4108008" cy="128375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952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 err="1"/>
            <a:t>Digitaalisaatio</a:t>
          </a:r>
          <a:r>
            <a:rPr lang="fi-FI" sz="1600" b="1" kern="1200" dirty="0"/>
            <a:t> ja uudet teknologiat: </a:t>
          </a:r>
          <a:r>
            <a:rPr lang="fi-FI" sz="1600" kern="1200" dirty="0"/>
            <a:t>Tekoäly, kvanttiteknologia, kyberturvallisuus, autonomiset järjestelmät</a:t>
          </a:r>
        </a:p>
      </dsp:txBody>
      <dsp:txXfrm>
        <a:off x="172939" y="801788"/>
        <a:ext cx="4108008" cy="1283752"/>
      </dsp:txXfrm>
    </dsp:sp>
    <dsp:sp modelId="{AE11CD3B-F75B-4A57-94B7-4BEEA7AE9E8A}">
      <dsp:nvSpPr>
        <dsp:cNvPr id="0" name=""/>
        <dsp:cNvSpPr/>
      </dsp:nvSpPr>
      <dsp:spPr>
        <a:xfrm>
          <a:off x="1771" y="616357"/>
          <a:ext cx="898626" cy="13479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93861C-2782-46F5-840D-FB9F00B0553E}">
      <dsp:nvSpPr>
        <dsp:cNvPr id="0" name=""/>
        <dsp:cNvSpPr/>
      </dsp:nvSpPr>
      <dsp:spPr>
        <a:xfrm>
          <a:off x="4662744" y="801788"/>
          <a:ext cx="4108008" cy="128375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952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/>
            <a:t>Tulevaisuuden tuotteet ja palvelut: </a:t>
          </a:r>
          <a:r>
            <a:rPr lang="fi-FI" sz="1600" kern="1200"/>
            <a:t>Skaalautuvat ratkaisut, alustat ja palvelumallit</a:t>
          </a:r>
          <a:endParaRPr lang="fi-FI" sz="1600" kern="1200" dirty="0"/>
        </a:p>
      </dsp:txBody>
      <dsp:txXfrm>
        <a:off x="4662744" y="801788"/>
        <a:ext cx="4108008" cy="1283752"/>
      </dsp:txXfrm>
    </dsp:sp>
    <dsp:sp modelId="{E956E3A5-59F6-474B-8F70-7EE7D7A00FD2}">
      <dsp:nvSpPr>
        <dsp:cNvPr id="0" name=""/>
        <dsp:cNvSpPr/>
      </dsp:nvSpPr>
      <dsp:spPr>
        <a:xfrm>
          <a:off x="4491577" y="616357"/>
          <a:ext cx="898626" cy="13479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36D3A-F6FF-4C2F-BDB7-264D7BA84338}">
      <dsp:nvSpPr>
        <dsp:cNvPr id="0" name=""/>
        <dsp:cNvSpPr/>
      </dsp:nvSpPr>
      <dsp:spPr>
        <a:xfrm>
          <a:off x="2417841" y="2417890"/>
          <a:ext cx="4108008" cy="128375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9529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/>
            <a:t>Ratkaisut puhtaaseen siirtymään: </a:t>
          </a:r>
          <a:r>
            <a:rPr lang="fi-FI" sz="1600" kern="1200"/>
            <a:t>Energiatehokkuus, vähähiiliset teknologiat, kriittisten arvoverkostojen vahvistaminen</a:t>
          </a:r>
          <a:endParaRPr lang="fi-FI" sz="1600" kern="1200" dirty="0"/>
        </a:p>
      </dsp:txBody>
      <dsp:txXfrm>
        <a:off x="2417841" y="2417890"/>
        <a:ext cx="4108008" cy="1283752"/>
      </dsp:txXfrm>
    </dsp:sp>
    <dsp:sp modelId="{4AC053D3-9BF3-410F-A1F9-C614FBC864E5}">
      <dsp:nvSpPr>
        <dsp:cNvPr id="0" name=""/>
        <dsp:cNvSpPr/>
      </dsp:nvSpPr>
      <dsp:spPr>
        <a:xfrm>
          <a:off x="2246674" y="2232459"/>
          <a:ext cx="898626" cy="13479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C7BC2-FEF6-422D-87A7-BD670CD828B6}" type="datetimeFigureOut">
              <a:rPr lang="fi-FI" smtClean="0"/>
              <a:t>2.9.2025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6481C-E216-4BA4-9A92-919C0250373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4821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17584-98E2-2819-3909-BEBFAF047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648838-119B-FC7B-52A4-3424EAF0C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BBBBC-D639-0D06-72F6-66F8E002C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D25B-8EE7-0E4E-806C-B7CD69ED9429}" type="datetimeFigureOut">
              <a:rPr lang="en-FI" smtClean="0"/>
              <a:t>9/2/25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8195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20E26-EBB0-DF94-0D2E-14985EF4B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FB4513-F4C7-CDDA-286E-EF5C6825A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15CAA-B91A-9859-F03C-54CEF247C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D25B-8EE7-0E4E-806C-B7CD69ED9429}" type="datetimeFigureOut">
              <a:rPr lang="en-FI" smtClean="0"/>
              <a:t>9/2/25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0167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02C631-C03C-40C7-300B-43B04D872A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84026A-ADEB-D9A2-9ABA-BC50AEA6B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92937-D26C-ECD9-2B95-4FFC8B2B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D25B-8EE7-0E4E-806C-B7CD69ED9429}" type="datetimeFigureOut">
              <a:rPr lang="en-FI" smtClean="0"/>
              <a:t>9/2/25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84319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9066" cy="1033907"/>
          </a:xfrm>
        </p:spPr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013A0638-FECF-4E12-8249-5A24119A47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"/>
            <a:ext cx="6095999" cy="589230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647227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C60B309-4C5E-46DE-A832-32BA260737F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30930" y="1886786"/>
            <a:ext cx="4889066" cy="3645334"/>
          </a:xfrm>
        </p:spPr>
        <p:txBody>
          <a:bodyPr/>
          <a:lstStyle>
            <a:lvl1pPr>
              <a:lnSpc>
                <a:spcPct val="80000"/>
              </a:lnSpc>
              <a:defRPr sz="2000"/>
            </a:lvl1pPr>
            <a:lvl2pPr>
              <a:lnSpc>
                <a:spcPct val="80000"/>
              </a:lnSpc>
              <a:defRPr sz="1800"/>
            </a:lvl2pPr>
            <a:lvl3pPr>
              <a:lnSpc>
                <a:spcPct val="80000"/>
              </a:lnSpc>
              <a:defRPr sz="1800"/>
            </a:lvl3pPr>
            <a:lvl4pPr>
              <a:lnSpc>
                <a:spcPct val="80000"/>
              </a:lnSpc>
              <a:defRPr sz="1800"/>
            </a:lvl4pPr>
            <a:lvl5pPr>
              <a:lnSpc>
                <a:spcPct val="80000"/>
              </a:lnSpc>
              <a:defRPr sz="1800"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891113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3BF385-69E7-C78B-47CD-3557150AA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4B4B2B5-2B0A-071B-6C01-ED328B745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75D272B-81D5-C148-2B26-D5697691E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2ABB-BB05-44EA-B4CF-273CF6D1A89A}" type="datetimeFigureOut">
              <a:rPr lang="fi-FI" smtClean="0"/>
              <a:t>2.9.2025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6875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FB1CDD-B0D8-B153-D3DC-91462F0B4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427950-DF2B-4C8A-A3BC-EEE904BA0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8F7E8E5-5056-1854-E058-549F63394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2ABB-BB05-44EA-B4CF-273CF6D1A89A}" type="datetimeFigureOut">
              <a:rPr lang="fi-FI" smtClean="0"/>
              <a:t>2.9.2025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9513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7D733D-DD65-A4DE-EBC6-AFCC1F69C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275CD52-E671-B337-F215-303869979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767189-4352-7723-A431-C17F11F8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2ABB-BB05-44EA-B4CF-273CF6D1A89A}" type="datetimeFigureOut">
              <a:rPr lang="fi-FI" smtClean="0"/>
              <a:t>2.9.2025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1110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C317DC-5617-5D66-C96A-D735EEC61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C7493D-DEAF-2463-BDDA-BF3014F85B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B4020F0-2548-5CBC-8A3F-98FF37C69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AD16D1D-DC65-64DB-3526-6B4505B9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2ABB-BB05-44EA-B4CF-273CF6D1A89A}" type="datetimeFigureOut">
              <a:rPr lang="fi-FI" smtClean="0"/>
              <a:t>2.9.2025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6171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360E87-6315-B942-809E-60B2F4D60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A0ED6BB-D38E-87B8-D9FC-CEFEEBF210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E95F50F-D385-4DA3-64E5-D8F041FA8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C047464-6C7B-1FC7-D4D7-D675615B0B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399AEB5-2E33-B749-15D6-4708C455D9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F96ECD0-A102-7BDB-9786-E4403FFE1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2ABB-BB05-44EA-B4CF-273CF6D1A89A}" type="datetimeFigureOut">
              <a:rPr lang="fi-FI" smtClean="0"/>
              <a:t>2.9.2025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7660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08378E-B316-F9AE-3A71-BF2484DBC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85BAD88-7EB8-452B-60D6-83A29EC24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2ABB-BB05-44EA-B4CF-273CF6D1A89A}" type="datetimeFigureOut">
              <a:rPr lang="fi-FI" smtClean="0"/>
              <a:t>2.9.2025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75BCCAE-BC28-83C6-4D5C-0B67B90E2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A4CE1CF-361E-81B8-36EA-0ACE71204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74565A-6978-4952-A8FC-422C0238EB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2036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77C14-BA79-2F8E-2581-C4D922156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14EB9-C464-037C-4AA9-D915B8C41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268D6-F953-6361-2FDC-15362EE18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D25B-8EE7-0E4E-806C-B7CD69ED9429}" type="datetimeFigureOut">
              <a:rPr lang="en-FI" smtClean="0"/>
              <a:t>9/2/25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55508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A986C2F7-9E87-FDC4-8E19-2B89EFEEA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2ABB-BB05-44EA-B4CF-273CF6D1A89A}" type="datetimeFigureOut">
              <a:rPr lang="fi-FI" smtClean="0"/>
              <a:t>2.9.2025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359E147-5738-3B5C-2A08-B15C83CEA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418D458-2A07-CBE9-886C-C3EEA621F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74565A-6978-4952-A8FC-422C0238EB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3535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268C01-ADE8-BD9F-5335-3DE75F12A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6DAD5C-D540-5E41-FCD8-34D92CE25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01C7D18-5A2E-0BFE-0DD1-C98B26A16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A7B7AE4-055B-1EC3-4AAD-68732A807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2ABB-BB05-44EA-B4CF-273CF6D1A89A}" type="datetimeFigureOut">
              <a:rPr lang="fi-FI" smtClean="0"/>
              <a:t>2.9.2025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2612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19CD6B-E85F-5D90-7E7D-0B427B16B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3BAA01D-0D42-201A-2C47-DE61D800AE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C88AE7C-A623-D595-BE6E-64F1A6A95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03CB6EB-417C-E37E-DFB0-857B32A0B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2ABB-BB05-44EA-B4CF-273CF6D1A89A}" type="datetimeFigureOut">
              <a:rPr lang="fi-FI" smtClean="0"/>
              <a:t>2.9.2025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81542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5E874D-D642-0C0A-AADD-947282E95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D747E80-4A7A-2637-3422-710B58B99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F73017-31C8-C1D2-9FB6-8918B2A4F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2ABB-BB05-44EA-B4CF-273CF6D1A89A}" type="datetimeFigureOut">
              <a:rPr lang="fi-FI" smtClean="0"/>
              <a:t>2.9.2025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54459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A1A69A7-6DDD-D63D-F5A0-0EB067D252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CB560E7-2131-D11A-3BD4-406B317B6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9D12B9-D6F2-AC68-553B-695C54C0F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2ABB-BB05-44EA-B4CF-273CF6D1A89A}" type="datetimeFigureOut">
              <a:rPr lang="fi-FI" smtClean="0"/>
              <a:t>2.9.2025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310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67235-5FCD-5D42-6146-97B902A68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500D1-EB74-1078-26CB-DE21B44CF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321D8-65C3-5076-649C-357818C45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D25B-8EE7-0E4E-806C-B7CD69ED9429}" type="datetimeFigureOut">
              <a:rPr lang="en-FI" smtClean="0"/>
              <a:t>9/2/25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64587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DDE1D-C608-542E-3B94-2BACAC581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90A1F-4564-8878-2713-498D8E694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8F90D-A0C9-A722-368E-354D65591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C56F5-D256-9B44-63D8-358F6F025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D25B-8EE7-0E4E-806C-B7CD69ED9429}" type="datetimeFigureOut">
              <a:rPr lang="en-FI" smtClean="0"/>
              <a:t>9/2/25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43584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E2A49-1CC8-4BA3-772E-C59B762F6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D66D9-E92C-1BF6-A2E6-2688ECEA8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78E25F-BA0F-8851-8BBC-9C2E9AE6D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D044A-5A92-EAC0-F2FE-B9F8A8536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B2534B-CA67-D855-B188-6908F41149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7798AA-CC64-D6BE-880F-1A6F668DA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D25B-8EE7-0E4E-806C-B7CD69ED9429}" type="datetimeFigureOut">
              <a:rPr lang="en-FI" smtClean="0"/>
              <a:t>9/2/25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40757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0649-BB4D-45E7-0884-62566B1F1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DC0620-6A16-E2F5-CA2C-7FA02E77D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D25B-8EE7-0E4E-806C-B7CD69ED9429}" type="datetimeFigureOut">
              <a:rPr lang="en-FI" smtClean="0"/>
              <a:t>9/2/25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59132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8B8F69-7B7B-6BFE-8FA1-B54DFDE56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D25B-8EE7-0E4E-806C-B7CD69ED9429}" type="datetimeFigureOut">
              <a:rPr lang="en-FI" smtClean="0"/>
              <a:t>9/2/25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5913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50F75-0E08-C7AF-A93E-DB57E233E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E4689-4289-36F3-7DCE-4BAAFC3AB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B63165-C32F-E9B7-610F-5C42301501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CF71A-B481-2877-C3E5-F940859D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D25B-8EE7-0E4E-806C-B7CD69ED9429}" type="datetimeFigureOut">
              <a:rPr lang="en-FI" smtClean="0"/>
              <a:t>9/2/25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5170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A3B6E-DC1B-4C8E-2B62-512652FA0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B1A654-FA3D-6B85-4B68-451EF42D1B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4C1A28-9EC6-D0B0-89E5-49558CFA8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8AE728-4423-E89F-FE46-AD1133346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2D25B-8EE7-0E4E-806C-B7CD69ED9429}" type="datetimeFigureOut">
              <a:rPr lang="en-FI" smtClean="0"/>
              <a:t>9/2/25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1533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111F93-EBFF-5BAC-DDAF-85D53F0D9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1DD33-1125-A3D5-AE82-79ADFD2BD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99C3-3B59-E754-434F-EB3D50E5C2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2D25B-8EE7-0E4E-806C-B7CD69ED9429}" type="datetimeFigureOut">
              <a:rPr lang="en-FI" smtClean="0"/>
              <a:t>9/2/25</a:t>
            </a:fld>
            <a:endParaRPr lang="en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29DE1B95-1112-0850-E7E6-8CA7B92B409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25003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i-FI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LUT Group Confidential - Other information (3Y)</a:t>
            </a:r>
          </a:p>
        </p:txBody>
      </p:sp>
    </p:spTree>
    <p:extLst>
      <p:ext uri="{BB962C8B-B14F-4D97-AF65-F5344CB8AC3E}">
        <p14:creationId xmlns:p14="http://schemas.microsoft.com/office/powerpoint/2010/main" val="101614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7C1D454-FD0B-953C-2A3D-59704525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12B172-5368-3BBA-E44D-A4D1748D6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C806B0-7C38-2155-D440-0C12092A6B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F2ABB-BB05-44EA-B4CF-273CF6D1A89A}" type="datetimeFigureOut">
              <a:rPr lang="fi-FI" smtClean="0"/>
              <a:t>2.9.2025</a:t>
            </a:fld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509292F-F6AB-4580-BE6E-677EB1FB671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25003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i-FI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LUT Group Confidential - Other information (3Y)</a:t>
            </a:r>
          </a:p>
        </p:txBody>
      </p:sp>
    </p:spTree>
    <p:extLst>
      <p:ext uri="{BB962C8B-B14F-4D97-AF65-F5344CB8AC3E}">
        <p14:creationId xmlns:p14="http://schemas.microsoft.com/office/powerpoint/2010/main" val="378758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ari.pikkarainen@ely-keskus.fi" TargetMode="External"/><Relationship Id="rId2" Type="http://schemas.openxmlformats.org/officeDocument/2006/relationships/hyperlink" Target="mailto:tiina.arpola@ely-keskus.fi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8BC52-7500-CE83-978B-B796E390B2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344557" y="761828"/>
            <a:ext cx="11449878" cy="1257094"/>
          </a:xfrm>
        </p:spPr>
        <p:txBody>
          <a:bodyPr>
            <a:normAutofit/>
          </a:bodyPr>
          <a:lstStyle/>
          <a:p>
            <a:r>
              <a:rPr lang="fi-FI" sz="4800" b="1" dirty="0">
                <a:latin typeface="Calibri" panose="020F0502020204030204" pitchFamily="34" charset="0"/>
                <a:cs typeface="Calibri" panose="020F0502020204030204" pitchFamily="34" charset="0"/>
              </a:rPr>
              <a:t>Innovaatio- ja osaamisverkostot</a:t>
            </a:r>
            <a:endParaRPr lang="en-FI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55DC3B-039B-60EE-2F65-9B858D446A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689114" y="2369586"/>
            <a:ext cx="5698434" cy="1655762"/>
          </a:xfrm>
        </p:spPr>
        <p:txBody>
          <a:bodyPr>
            <a:normAutofit/>
          </a:bodyPr>
          <a:lstStyle/>
          <a:p>
            <a:pPr lvl="3" algn="l"/>
            <a:r>
              <a:rPr lang="fi-FI" sz="3200" dirty="0"/>
              <a:t>Hakuinfo</a:t>
            </a:r>
          </a:p>
          <a:p>
            <a:pPr lvl="3" algn="l"/>
            <a:r>
              <a:rPr lang="fi-FI" sz="3200" dirty="0"/>
              <a:t>4.9.2025</a:t>
            </a:r>
            <a:endParaRPr lang="en-FI" sz="3200" dirty="0"/>
          </a:p>
        </p:txBody>
      </p:sp>
    </p:spTree>
    <p:extLst>
      <p:ext uri="{BB962C8B-B14F-4D97-AF65-F5344CB8AC3E}">
        <p14:creationId xmlns:p14="http://schemas.microsoft.com/office/powerpoint/2010/main" val="549583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81CA8B-7524-5BEB-9FB6-6D9F9B23E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Haun teemat</a:t>
            </a:r>
            <a:endParaRPr lang="fi-FI" dirty="0"/>
          </a:p>
        </p:txBody>
      </p:sp>
      <p:graphicFrame>
        <p:nvGraphicFramePr>
          <p:cNvPr id="6" name="Kaaviokuva 5">
            <a:extLst>
              <a:ext uri="{FF2B5EF4-FFF2-40B4-BE49-F238E27FC236}">
                <a16:creationId xmlns:a16="http://schemas.microsoft.com/office/drawing/2014/main" id="{2033F2E1-3855-96FA-86D3-9D2F698A0D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4701375"/>
              </p:ext>
            </p:extLst>
          </p:nvPr>
        </p:nvGraphicFramePr>
        <p:xfrm>
          <a:off x="1419225" y="1825625"/>
          <a:ext cx="8772525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5841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6A5CFC-E328-D507-BC5E-C1815C001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Vähimmäisvaatimukset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ECDA07-42FF-2DF3-A713-19C79AC60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fi-FI" dirty="0"/>
              <a:t> Vähintään 3 rahoittavaa yritystä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/>
              <a:t> Vähintään 2 tutkimusorganisaatiota eri maakunnista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/>
              <a:t> Yritysrahoituksen osuus vähintään 5 % hankebudjetista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/>
              <a:t> Yksi yhteinen projektisuunnitelma rinnakkaishankkeille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dirty="0"/>
              <a:t> Kansainvälinen tutkimusyhteistyö → priorisoidaan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1373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F38152-7ED4-4FA5-87C1-90A2B187E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Valintaperusteista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B361FB-0382-4A6B-9D04-558DBB055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fi-FI"/>
              <a:t>Hyväksyttyjen hankkeiden tulee täyttää yleiset valintaperusteet</a:t>
            </a:r>
          </a:p>
          <a:p>
            <a:r>
              <a:rPr lang="fi-FI"/>
              <a:t>Hankkeet laitetaan etusijajärjestykseen pisteytyksen perusteella (0-5 pistettä):</a:t>
            </a:r>
          </a:p>
          <a:p>
            <a:pPr lvl="1"/>
            <a:r>
              <a:rPr lang="fi-FI" sz="1800"/>
              <a:t>Hanke tukee pk-yritysten tuotteiden, materiaalien, palvelujen tai tuotantomenetelmien kehittämistä, pilotointia ja kaupallistamista tai uusien teknologioiden käyttöönottoa ja hyödyntämistä </a:t>
            </a:r>
            <a:endParaRPr lang="fi-FI" sz="1800">
              <a:ea typeface="Tahoma"/>
              <a:cs typeface="Tahoma"/>
            </a:endParaRPr>
          </a:p>
          <a:p>
            <a:pPr lvl="1"/>
            <a:r>
              <a:rPr lang="fi-FI" sz="1800"/>
              <a:t>Hanke tukee elinkeinoelämän tarpeista lähtevää TKI-toimintaa</a:t>
            </a:r>
            <a:endParaRPr lang="fi-FI" sz="1800">
              <a:ea typeface="Tahoma"/>
              <a:cs typeface="Tahoma"/>
            </a:endParaRPr>
          </a:p>
          <a:p>
            <a:pPr lvl="1"/>
            <a:r>
              <a:rPr lang="fi-FI" sz="1800"/>
              <a:t>Hanke edistää oppi- ja tutkimuslaitosten sekä elinkeinoelämän välistä yhteistyötä</a:t>
            </a:r>
          </a:p>
          <a:p>
            <a:pPr lvl="1"/>
            <a:r>
              <a:rPr lang="fi-FI" sz="1800"/>
              <a:t>Hanke kohdistuu valtakunnallisen teeman sisällöissä tunnettuihin painotuksiin: Hanke tukee hakuilmoituksessa mainittuja teemoja tai on muuten hallitusohjelmaa tukeva. Hanke on elinkeinoelämälähtöistä tutkimusta edistävä, jolla on useita hyödyntämispolkuja.</a:t>
            </a:r>
          </a:p>
          <a:p>
            <a:pPr marL="457200" lvl="1" indent="0">
              <a:buNone/>
            </a:pPr>
            <a:endParaRPr lang="fi-FI" sz="1400" b="1"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33165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0E84BC-0C2F-10CA-1120-F182A3F70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/>
              <a:t>Hanke kohdistuu valtakunnallisen</a:t>
            </a:r>
            <a:br>
              <a:rPr lang="fi-FI"/>
            </a:br>
            <a:r>
              <a:rPr lang="fi-FI"/>
              <a:t>teeman sisällöissä tunnettuihin</a:t>
            </a:r>
            <a:br>
              <a:rPr lang="fi-FI"/>
            </a:br>
            <a:r>
              <a:rPr lang="fi-FI"/>
              <a:t>painotuksiin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E60378-7678-2F5A-2460-81F8B3C19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7025"/>
            <a:ext cx="10515600" cy="3309938"/>
          </a:xfrm>
        </p:spPr>
        <p:txBody>
          <a:bodyPr/>
          <a:lstStyle/>
          <a:p>
            <a:r>
              <a:rPr lang="fi-FI"/>
              <a:t>Hanke kohdistuu haussa määritettyihin teemoihin.</a:t>
            </a:r>
          </a:p>
          <a:p>
            <a:r>
              <a:rPr lang="fi-FI"/>
              <a:t>Hankkeessa on mukana </a:t>
            </a:r>
            <a:r>
              <a:rPr lang="fi-FI" err="1"/>
              <a:t>väh</a:t>
            </a:r>
            <a:r>
              <a:rPr lang="fi-FI"/>
              <a:t>. 3 hanketta rahoittavaa yritystä.</a:t>
            </a:r>
          </a:p>
          <a:p>
            <a:r>
              <a:rPr lang="fi-FI"/>
              <a:t>Hanketta toteuttaa </a:t>
            </a:r>
            <a:r>
              <a:rPr lang="fi-FI" err="1"/>
              <a:t>väh</a:t>
            </a:r>
            <a:r>
              <a:rPr lang="fi-FI"/>
              <a:t>. kaksi tutkimusorganisaatiota kahdesta eri maakunnasta.</a:t>
            </a:r>
          </a:p>
          <a:p>
            <a:r>
              <a:rPr lang="fi-FI"/>
              <a:t>Hankkeessa on huomioitu </a:t>
            </a:r>
            <a:r>
              <a:rPr lang="fi-FI" err="1"/>
              <a:t>kv</a:t>
            </a:r>
            <a:r>
              <a:rPr lang="fi-FI"/>
              <a:t>-yhteistyö</a:t>
            </a:r>
          </a:p>
          <a:p>
            <a:r>
              <a:rPr lang="fi-FI"/>
              <a:t>Hankkeella nähdään monia hyödyntämispolkuja</a:t>
            </a:r>
          </a:p>
        </p:txBody>
      </p:sp>
    </p:spTree>
    <p:extLst>
      <p:ext uri="{BB962C8B-B14F-4D97-AF65-F5344CB8AC3E}">
        <p14:creationId xmlns:p14="http://schemas.microsoft.com/office/powerpoint/2010/main" val="3767216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63178E80-3413-4136-6EA8-100AA4103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IOV teeman vaikuttavuuden mittarit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5ECA25A-8CC0-A49E-071D-68CC2AA4B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/>
              <a:t>Kasvun edellytykset</a:t>
            </a:r>
          </a:p>
          <a:p>
            <a:pPr lvl="1"/>
            <a:r>
              <a:rPr lang="fi-FI" b="0" i="0" u="none" strike="noStrike" kern="120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Yritykset yhteistyössä tutkimuslaitosten kanssa (RCO10</a:t>
            </a:r>
            <a:r>
              <a:rPr lang="fi-FI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  <a:endParaRPr lang="fi-FI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r>
              <a:rPr lang="fi-FI" b="0" i="0" u="none" strike="noStrike" kern="120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Yhteiskehittämistä tukevat alustat ja verkostot (NO02</a:t>
            </a:r>
            <a:r>
              <a:rPr lang="fi-FI" b="0" i="0" u="none" strike="noStrike">
                <a:effectLst/>
                <a:latin typeface="Arial" panose="020B0604020202020204" pitchFamily="34" charset="0"/>
              </a:rPr>
              <a:t>)</a:t>
            </a:r>
          </a:p>
          <a:p>
            <a:pPr lvl="1"/>
            <a:r>
              <a:rPr lang="fi-FI" b="0" i="0" u="none" strike="noStrike" kern="120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Yhteiskehittämiseen osallistuvat yritykset (NO03</a:t>
            </a:r>
            <a:r>
              <a:rPr lang="fi-FI" b="0" i="0" u="none" strike="noStrike">
                <a:effectLst/>
                <a:latin typeface="Arial" panose="020B0604020202020204" pitchFamily="34" charset="0"/>
              </a:rPr>
              <a:t>)</a:t>
            </a:r>
          </a:p>
          <a:p>
            <a:pPr lvl="1"/>
            <a:r>
              <a:rPr lang="fi-FI" b="0" i="0" u="none" strike="noStrike" kern="120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Yhteisiin tutkimushankkeisiin osallistuvat tutkimusorganisaatiot (RCO07</a:t>
            </a:r>
            <a:r>
              <a:rPr lang="fi-FI" b="0" i="0" u="none" strike="noStrike">
                <a:effectLst/>
                <a:latin typeface="Arial" panose="020B0604020202020204" pitchFamily="34" charset="0"/>
              </a:rPr>
              <a:t>)</a:t>
            </a:r>
            <a:endParaRPr lang="fi-FI"/>
          </a:p>
          <a:p>
            <a:r>
              <a:rPr lang="fi-FI"/>
              <a:t>Vaikutus innovaatiokyvykkyyksiin</a:t>
            </a:r>
          </a:p>
          <a:p>
            <a:pPr lvl="1"/>
            <a:r>
              <a:rPr lang="fi-FI" b="0" i="0" u="none" strike="noStrike" kern="120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Verkostojen ja innovaatioekosysteemien kehittämät innovaatiot, tuotteet ja palvelut (NR01</a:t>
            </a:r>
            <a:r>
              <a:rPr lang="fi-FI">
                <a:latin typeface="Arial" panose="020B0604020202020204" pitchFamily="34" charset="0"/>
              </a:rPr>
              <a:t>)</a:t>
            </a:r>
          </a:p>
          <a:p>
            <a:pPr lvl="1"/>
            <a:r>
              <a:rPr lang="fi-FI" sz="1800" b="0" i="0" u="none" strike="noStrike" kern="120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TKI-infrastruktuuria käyttävät yritykset (NR02</a:t>
            </a:r>
            <a:r>
              <a:rPr lang="fi-FI" sz="1800" b="0" i="0" u="none" strike="noStrike">
                <a:effectLst/>
                <a:latin typeface="Arial" panose="020B0604020202020204" pitchFamily="34" charset="0"/>
              </a:rPr>
              <a:t>)</a:t>
            </a:r>
            <a:endParaRPr lang="fi-FI" sz="1800"/>
          </a:p>
          <a:p>
            <a:pPr lvl="1"/>
            <a:r>
              <a:rPr lang="fi-FI" b="0" i="0" u="none" strike="noStrike" kern="120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Uudet tuella aikaansaadut työpaikat (RCR01)</a:t>
            </a:r>
            <a:endParaRPr lang="fi-FI" sz="3200" b="0" i="0" u="none" strike="noStrike">
              <a:effectLst/>
              <a:latin typeface="Arial" panose="020B0604020202020204" pitchFamily="34" charset="0"/>
            </a:endParaRPr>
          </a:p>
          <a:p>
            <a:r>
              <a:rPr lang="fi-FI"/>
              <a:t>Vaikutus kestävään yhteiskuntaan</a:t>
            </a:r>
          </a:p>
          <a:p>
            <a:pPr lvl="1"/>
            <a:r>
              <a:rPr lang="fi-FI" b="0" i="0" u="none" strike="noStrike" kern="120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Tuote- tai prosessi-innovaatioita tekevät pk-yritykset (RCR03)</a:t>
            </a:r>
            <a:endParaRPr lang="fi-FI"/>
          </a:p>
          <a:p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2054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A582B6-F335-A412-3ABC-382040524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Liitteet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1B10247-CBF0-F762-9DCB-20F216079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/>
              <a:t>rinnakkaishankkeiden yhteistyösopimus</a:t>
            </a:r>
          </a:p>
          <a:p>
            <a:r>
              <a:rPr lang="fi-FI"/>
              <a:t>sopimukset ulkopuolisesta rahoituksesta</a:t>
            </a:r>
          </a:p>
          <a:p>
            <a:r>
              <a:rPr lang="fi-FI"/>
              <a:t>yritysten osallistumissitoumukset</a:t>
            </a:r>
          </a:p>
          <a:p>
            <a:r>
              <a:rPr lang="fi-FI"/>
              <a:t>ALV-selvitys </a:t>
            </a:r>
            <a:r>
              <a:rPr lang="fi-FI" err="1"/>
              <a:t>flat</a:t>
            </a:r>
            <a:r>
              <a:rPr lang="fi-FI"/>
              <a:t> </a:t>
            </a:r>
            <a:r>
              <a:rPr lang="fi-FI" err="1"/>
              <a:t>rate</a:t>
            </a:r>
            <a:r>
              <a:rPr lang="fi-FI"/>
              <a:t> 7% kustannusmallin hankkeissa</a:t>
            </a:r>
          </a:p>
        </p:txBody>
      </p:sp>
    </p:spTree>
    <p:extLst>
      <p:ext uri="{BB962C8B-B14F-4D97-AF65-F5344CB8AC3E}">
        <p14:creationId xmlns:p14="http://schemas.microsoft.com/office/powerpoint/2010/main" val="38282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3BC1E2-6076-4EAD-1DBB-78FF4F53C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Yhteenveto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C20FB1-E7E7-BBEC-CA41-9F866C997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Tutkimuksen ja yritysten yhteistyö = kilpailukykyä ja kasvua</a:t>
            </a:r>
          </a:p>
          <a:p>
            <a:r>
              <a:rPr lang="fi-FI" dirty="0"/>
              <a:t>Haussa etsitään vaikuttavia hankekokonaisuuksia</a:t>
            </a:r>
          </a:p>
          <a:p>
            <a:r>
              <a:rPr lang="fi-FI" dirty="0"/>
              <a:t>Teemat: digitalisaatio, uudet tuotteet ja puhdas siirtymä</a:t>
            </a:r>
          </a:p>
          <a:p>
            <a:r>
              <a:rPr lang="fi-FI" dirty="0"/>
              <a:t>Rahoitus: 7 M€, tukitaso </a:t>
            </a:r>
            <a:r>
              <a:rPr lang="fi-FI" dirty="0" err="1"/>
              <a:t>max</a:t>
            </a:r>
            <a:r>
              <a:rPr lang="fi-FI" dirty="0"/>
              <a:t>. 80 %</a:t>
            </a:r>
          </a:p>
          <a:p>
            <a:r>
              <a:rPr lang="fi-FI" dirty="0"/>
              <a:t>Deadline: </a:t>
            </a:r>
            <a:r>
              <a:rPr lang="fi-FI" b="1" dirty="0"/>
              <a:t>30.11.2025</a:t>
            </a:r>
          </a:p>
          <a:p>
            <a:r>
              <a:rPr lang="fi-FI" dirty="0"/>
              <a:t>Hankekeskusteluille varattavissa aikoja viikoille 44-45 innoverkostot.fi -sivustolla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7149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77D6AA96-7756-0666-D704-83D920C60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04900"/>
            <a:ext cx="5181600" cy="5072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Lisätietoja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Tiina Arpola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tiina.arpola@ely-keskus.fi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0295 026 131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Sari Pikkarainen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Sari.pikkarainen@ely-keskus.fi</a:t>
            </a:r>
            <a:endParaRPr lang="en-US" dirty="0"/>
          </a:p>
          <a:p>
            <a:pPr marL="0" indent="0">
              <a:buNone/>
            </a:pPr>
            <a:r>
              <a:rPr lang="fi-FI" dirty="0"/>
              <a:t>0295 026 089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FE8E7A-DE1A-B200-56D4-B6F51490CE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dirty="0"/>
              <a:t>Tärkeimpänä päämääränä on edistää</a:t>
            </a:r>
            <a:br>
              <a:rPr lang="fi-FI" dirty="0"/>
            </a:br>
            <a:r>
              <a:rPr lang="fi-FI" dirty="0"/>
              <a:t>tutkimusosaamisen</a:t>
            </a:r>
            <a:br>
              <a:rPr lang="fi-FI" dirty="0"/>
            </a:br>
            <a:r>
              <a:rPr lang="fi-FI" dirty="0"/>
              <a:t>hyödyntämistä yritysten</a:t>
            </a:r>
            <a:br>
              <a:rPr lang="fi-FI" dirty="0"/>
            </a:br>
            <a:r>
              <a:rPr lang="fi-FI" dirty="0"/>
              <a:t>kasvuliiketoiminnassa</a:t>
            </a:r>
          </a:p>
        </p:txBody>
      </p:sp>
    </p:spTree>
    <p:extLst>
      <p:ext uri="{BB962C8B-B14F-4D97-AF65-F5344CB8AC3E}">
        <p14:creationId xmlns:p14="http://schemas.microsoft.com/office/powerpoint/2010/main" val="2026351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F65901-7DC5-495D-A221-EBDDBD95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9066" cy="1033907"/>
          </a:xfrm>
        </p:spPr>
        <p:txBody>
          <a:bodyPr anchor="b">
            <a:normAutofit fontScale="90000"/>
          </a:bodyPr>
          <a:lstStyle/>
          <a:p>
            <a:r>
              <a:rPr lang="fi-FI" sz="3700"/>
              <a:t>Innovaatio- ja osaamisverkostot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C4DBBF9-BFA0-4D47-B7EF-70B48E382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86786"/>
            <a:ext cx="5739883" cy="3645334"/>
          </a:xfrm>
        </p:spPr>
        <p:txBody>
          <a:bodyPr vert="horz" lIns="0" tIns="0" rIns="0" bIns="0" rtlCol="0">
            <a:normAutofit/>
          </a:bodyPr>
          <a:lstStyle/>
          <a:p>
            <a:pPr marL="0" indent="0">
              <a:buNone/>
            </a:pPr>
            <a:r>
              <a:rPr lang="fi-FI" sz="1400"/>
              <a:t>Suomen hyvinvointi rakentuu </a:t>
            </a:r>
            <a:r>
              <a:rPr lang="fi-FI" sz="1400" u="sng" err="1"/>
              <a:t>kv</a:t>
            </a:r>
            <a:r>
              <a:rPr lang="fi-FI" sz="1400" u="sng"/>
              <a:t>-kilpailukykyisten yritysten varaan</a:t>
            </a:r>
            <a:r>
              <a:rPr lang="fi-FI" sz="1400"/>
              <a:t>, joiden tukena on tiivis yhteistyö yritysten, tutkimuslaitosten ja koulutusorganisaatioiden kanssa. </a:t>
            </a:r>
          </a:p>
          <a:p>
            <a:pPr marL="0" indent="0">
              <a:buNone/>
            </a:pPr>
            <a:r>
              <a:rPr lang="fi-FI" sz="1400"/>
              <a:t>Kilpailukyvyn varmistamiseksi tarvitaan </a:t>
            </a:r>
            <a:r>
              <a:rPr lang="fi-FI" sz="1400" u="sng"/>
              <a:t>uusia tutkimuksen kautta nousseita innovaatioita ja innovaatioiden nopeaa kaupallistamista</a:t>
            </a:r>
            <a:r>
              <a:rPr lang="fi-FI" sz="1400"/>
              <a:t>. Tätä tavoitetta vahvistetaan osaamisen kasvattamisen, asiakastarpeiden ymmärtämisen, yhteiskehittämisen ja elinkeinoelämälähtöisen tutkimuksen ja yhteiskehittämisen kautta.</a:t>
            </a:r>
          </a:p>
          <a:p>
            <a:pPr marL="0" indent="0">
              <a:buNone/>
            </a:pPr>
            <a:r>
              <a:rPr lang="fi-FI" sz="1400"/>
              <a:t>Koulutus- ja tutkimusorganisaatioiden </a:t>
            </a:r>
            <a:r>
              <a:rPr lang="fi-FI" sz="1400" u="sng"/>
              <a:t>tutkimustyön tulokset tulee hyödyntää tehokkaammin, nopeammin ja laajemmin yritysten liiketoiminnassa</a:t>
            </a:r>
            <a:r>
              <a:rPr lang="fi-FI" sz="1400"/>
              <a:t>. Yhteistyöllä ja osaamisen siirrolla tuetaan uuden teknologian käyttöönottoa ja sen tarjoamien mahdollisuuksien hyödyntämistä yrityksissä.</a:t>
            </a:r>
          </a:p>
          <a:p>
            <a:pPr marL="0" indent="0">
              <a:buNone/>
            </a:pPr>
            <a:r>
              <a:rPr lang="fi-FI" sz="1400" u="sng"/>
              <a:t>Rahoitetaan verkostonoituneita tutkimushankkeita, joilla useita rinnakkaisia liiketoiminnallisia hyödyntämispolkuja ja jotka perustuvat markkina- tai tutkimuslähtöisiin innovaatioihin</a:t>
            </a:r>
            <a:r>
              <a:rPr lang="fi-FI" sz="1400"/>
              <a:t>.</a:t>
            </a:r>
          </a:p>
          <a:p>
            <a:pPr marL="0" indent="0">
              <a:buNone/>
            </a:pPr>
            <a:endParaRPr lang="fi-FI" sz="1400"/>
          </a:p>
          <a:p>
            <a:pPr marL="0" indent="0">
              <a:buNone/>
            </a:pPr>
            <a:endParaRPr lang="fi-FI" sz="1400"/>
          </a:p>
          <a:p>
            <a:pPr marL="0" indent="0">
              <a:buNone/>
            </a:pPr>
            <a:endParaRPr lang="fi-FI" sz="1400"/>
          </a:p>
          <a:p>
            <a:pPr marL="0" indent="0">
              <a:buNone/>
            </a:pPr>
            <a:endParaRPr lang="fi-FI" sz="1400"/>
          </a:p>
          <a:p>
            <a:pPr marL="0" indent="0">
              <a:buNone/>
            </a:pPr>
            <a:endParaRPr lang="fi-FI" sz="1400"/>
          </a:p>
        </p:txBody>
      </p:sp>
      <p:pic>
        <p:nvPicPr>
          <p:cNvPr id="5" name="Kuva 4" descr="Kuva, joka sisältää kohteen Grafiikka, ympyrä, kuvakaappaus, animaatio&#10;&#10;Kuvaus luotu automaattisesti">
            <a:extLst>
              <a:ext uri="{FF2B5EF4-FFF2-40B4-BE49-F238E27FC236}">
                <a16:creationId xmlns:a16="http://schemas.microsoft.com/office/drawing/2014/main" id="{15ACA06B-5BA7-BD2C-0ADE-B9A9FA056A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847" y="1"/>
            <a:ext cx="5892304" cy="5892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56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BA8F13-0E32-9B5C-2BA4-EDBD0CFBD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sz="4100" b="1"/>
              <a:t>Kilpailukykyä tutkimuksen ja yritysten yhteistyöllä</a:t>
            </a:r>
            <a:br>
              <a:rPr lang="fi-FI" sz="4100"/>
            </a:br>
            <a:endParaRPr lang="fi-FI" sz="41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C96EE8-9DFD-7639-2D18-E707EA914C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fi-FI" dirty="0"/>
              <a:t>Yritysten kilpailukyky perustuu osaamiseen</a:t>
            </a:r>
          </a:p>
          <a:p>
            <a:r>
              <a:rPr lang="fi-FI" dirty="0"/>
              <a:t>Elinkeinoelämäverkottunut tutkimus yhdistää tutkimuslaitokset ja yritykset</a:t>
            </a:r>
          </a:p>
          <a:p>
            <a:r>
              <a:rPr lang="fi-FI" dirty="0"/>
              <a:t>Yhdessä kohti uusia markkinoita ja kasvua</a:t>
            </a:r>
          </a:p>
          <a:p>
            <a:endParaRPr lang="fi-FI" dirty="0"/>
          </a:p>
        </p:txBody>
      </p:sp>
      <p:pic>
        <p:nvPicPr>
          <p:cNvPr id="5" name="Sisällön paikkamerkki 4" descr="Kuva, joka sisältää kohteen ympyrä, Grafiikka, kuvakaappaus, diagrammi&#10;&#10;Tekoälyllä luotu sisältö voi olla virheellistä.">
            <a:extLst>
              <a:ext uri="{FF2B5EF4-FFF2-40B4-BE49-F238E27FC236}">
                <a16:creationId xmlns:a16="http://schemas.microsoft.com/office/drawing/2014/main" id="{488E18C9-5D63-52F4-028E-7E44924600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821531"/>
            <a:ext cx="5671344" cy="5671344"/>
          </a:xfrm>
        </p:spPr>
      </p:pic>
    </p:spTree>
    <p:extLst>
      <p:ext uri="{BB962C8B-B14F-4D97-AF65-F5344CB8AC3E}">
        <p14:creationId xmlns:p14="http://schemas.microsoft.com/office/powerpoint/2010/main" val="1691817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EA0B72-E509-B86F-408B-CC10DFFC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Kenelle rahoitus on tarkoitettu?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894E4D3-768A-429F-5195-A2E107195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fi-FI" dirty="0"/>
              <a:t>Julkiset ja yksityiset voittoa tavoittelemattomat yhteisöt</a:t>
            </a:r>
          </a:p>
          <a:p>
            <a:r>
              <a:rPr lang="fi-FI" dirty="0"/>
              <a:t>Tutkimusta tekevät säätiöt</a:t>
            </a:r>
          </a:p>
          <a:p>
            <a:r>
              <a:rPr lang="fi-FI" dirty="0"/>
              <a:t>Yritykset mukana rahoittajina ja tutkimuksen hyödyntäjinä</a:t>
            </a:r>
          </a:p>
        </p:txBody>
      </p:sp>
      <p:pic>
        <p:nvPicPr>
          <p:cNvPr id="5" name="Sisällön paikkamerkki 4" descr="Kuva, joka sisältää kohteen kello, teksti, kuvakaappaus, laskin&#10;&#10;Tekoälyllä luotu sisältö voi olla virheellistä.">
            <a:extLst>
              <a:ext uri="{FF2B5EF4-FFF2-40B4-BE49-F238E27FC236}">
                <a16:creationId xmlns:a16="http://schemas.microsoft.com/office/drawing/2014/main" id="{AE3F26D5-0944-2F59-6BDD-D717FEDC52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0333" b="5690"/>
          <a:stretch>
            <a:fillRect/>
          </a:stretch>
        </p:blipFill>
        <p:spPr>
          <a:xfrm>
            <a:off x="6172200" y="1825625"/>
            <a:ext cx="5181600" cy="4351338"/>
          </a:xfrm>
          <a:noFill/>
        </p:spPr>
      </p:pic>
    </p:spTree>
    <p:extLst>
      <p:ext uri="{BB962C8B-B14F-4D97-AF65-F5344CB8AC3E}">
        <p14:creationId xmlns:p14="http://schemas.microsoft.com/office/powerpoint/2010/main" val="1681149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B4C5EC-F25A-A7DF-B6B4-189A81C3D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dirty="0"/>
              <a:t>Mitä haemme?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C9A80F8-EA82-CE41-13B5-EEE742061D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fi-FI" dirty="0"/>
              <a:t>Elinkeinoelämäverkottuneita tutkimushankkeita</a:t>
            </a:r>
          </a:p>
          <a:p>
            <a:r>
              <a:rPr lang="fi-FI" dirty="0"/>
              <a:t>Laadukkaita ja vaikuttavia kokonaisuuksia</a:t>
            </a:r>
          </a:p>
          <a:p>
            <a:r>
              <a:rPr lang="fi-FI" dirty="0"/>
              <a:t>Useita rinnakkaisia hyödyntämispolkuja (esim. liiketoiminta, kansainväliset hankkeet)</a:t>
            </a:r>
          </a:p>
        </p:txBody>
      </p:sp>
      <p:pic>
        <p:nvPicPr>
          <p:cNvPr id="5" name="Sisällön paikkamerkki 4" descr="Kuva, joka sisältää kohteen ympyrä, animaatio&#10;&#10;Tekoälyllä luotu sisältö voi olla virheellistä.">
            <a:extLst>
              <a:ext uri="{FF2B5EF4-FFF2-40B4-BE49-F238E27FC236}">
                <a16:creationId xmlns:a16="http://schemas.microsoft.com/office/drawing/2014/main" id="{4868E1DD-E3AF-00FD-1D1A-A7398AF0AD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6459" b="9565"/>
          <a:stretch>
            <a:fillRect/>
          </a:stretch>
        </p:blipFill>
        <p:spPr>
          <a:xfrm>
            <a:off x="6172200" y="1825625"/>
            <a:ext cx="5181600" cy="4351338"/>
          </a:xfrm>
          <a:noFill/>
        </p:spPr>
      </p:pic>
    </p:spTree>
    <p:extLst>
      <p:ext uri="{BB962C8B-B14F-4D97-AF65-F5344CB8AC3E}">
        <p14:creationId xmlns:p14="http://schemas.microsoft.com/office/powerpoint/2010/main" val="748926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BFD118-0D63-0CEC-58C6-8B6E19E7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 b="1" dirty="0"/>
              <a:t>Tavoiteltu vaikuttavuus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AFFF6E-DCE0-BBB8-6D76-1CA02ADA0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fi-FI" dirty="0"/>
              <a:t>Tutkimusosaaminen yritysten käyttöön</a:t>
            </a:r>
          </a:p>
          <a:p>
            <a:r>
              <a:rPr lang="fi-FI" dirty="0"/>
              <a:t>Pk-yritysten uudistumiskyvyn vahvistaminen</a:t>
            </a:r>
          </a:p>
          <a:p>
            <a:r>
              <a:rPr lang="fi-FI" dirty="0"/>
              <a:t>Yhteinen TKI-infrastruktuuri</a:t>
            </a:r>
          </a:p>
          <a:p>
            <a:r>
              <a:rPr lang="fi-FI" dirty="0"/>
              <a:t>Uudet yritykset ja kasvumahdollisuudet</a:t>
            </a:r>
          </a:p>
          <a:p>
            <a:endParaRPr lang="fi-FI" dirty="0"/>
          </a:p>
        </p:txBody>
      </p:sp>
      <p:pic>
        <p:nvPicPr>
          <p:cNvPr id="5" name="Sisällön paikkamerkki 4" descr="Kuva, joka sisältää kohteen logo, Grafiikka, ympyrä, graafinen suunnittelu&#10;&#10;Tekoälyllä luotu sisältö voi olla virheellistä.">
            <a:extLst>
              <a:ext uri="{FF2B5EF4-FFF2-40B4-BE49-F238E27FC236}">
                <a16:creationId xmlns:a16="http://schemas.microsoft.com/office/drawing/2014/main" id="{B619CFDE-EEE0-12C9-04A1-0E9E69F0EC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794604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83F3CD0F-7AFD-4549-A77F-AA0D81178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7622" y="2108849"/>
            <a:ext cx="10242958" cy="2387600"/>
          </a:xfrm>
        </p:spPr>
        <p:txBody>
          <a:bodyPr>
            <a:normAutofit fontScale="90000"/>
          </a:bodyPr>
          <a:lstStyle/>
          <a:p>
            <a:r>
              <a:rPr lang="fi-FI" sz="5400" b="1" dirty="0"/>
              <a:t>Haku: </a:t>
            </a:r>
            <a:br>
              <a:rPr lang="fi-FI" sz="5400" b="1" dirty="0"/>
            </a:br>
            <a:r>
              <a:rPr lang="fi-FI" sz="5400" b="1" dirty="0"/>
              <a:t>Tavoitteet, painotukset, kustannusmallit ja arviointikriteerit &amp; hankkeiden arviointi</a:t>
            </a:r>
          </a:p>
        </p:txBody>
      </p:sp>
    </p:spTree>
    <p:extLst>
      <p:ext uri="{BB962C8B-B14F-4D97-AF65-F5344CB8AC3E}">
        <p14:creationId xmlns:p14="http://schemas.microsoft.com/office/powerpoint/2010/main" val="1604609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3E09ABCF-EA5B-2569-7048-98604425E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28675"/>
            <a:ext cx="5181600" cy="534828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Hakuaika</a:t>
            </a:r>
            <a:r>
              <a:rPr lang="en-US" sz="2400" dirty="0"/>
              <a:t> 1.9. – 30.11.2025</a:t>
            </a:r>
          </a:p>
          <a:p>
            <a:r>
              <a:rPr lang="en-US" sz="2400" dirty="0" err="1"/>
              <a:t>Rahoitusta</a:t>
            </a:r>
            <a:r>
              <a:rPr lang="en-US" sz="2400" dirty="0"/>
              <a:t> </a:t>
            </a:r>
            <a:r>
              <a:rPr lang="en-US" sz="2400" dirty="0" err="1"/>
              <a:t>voivat</a:t>
            </a:r>
            <a:r>
              <a:rPr lang="en-US" sz="2400" dirty="0"/>
              <a:t> hakea </a:t>
            </a:r>
            <a:r>
              <a:rPr lang="en-US" sz="2400" dirty="0" err="1"/>
              <a:t>julkiset</a:t>
            </a:r>
            <a:r>
              <a:rPr lang="en-US" sz="2400" dirty="0"/>
              <a:t> ja </a:t>
            </a:r>
            <a:r>
              <a:rPr lang="en-US" sz="2400" dirty="0" err="1"/>
              <a:t>yksityiset</a:t>
            </a:r>
            <a:r>
              <a:rPr lang="en-US" sz="2400" dirty="0"/>
              <a:t> </a:t>
            </a:r>
            <a:r>
              <a:rPr lang="en-US" sz="2400" dirty="0" err="1"/>
              <a:t>voittoa</a:t>
            </a:r>
            <a:r>
              <a:rPr lang="en-US" sz="2400" dirty="0"/>
              <a:t> </a:t>
            </a:r>
            <a:r>
              <a:rPr lang="en-US" sz="2400" dirty="0" err="1"/>
              <a:t>tavoittelemattomat</a:t>
            </a:r>
            <a:r>
              <a:rPr lang="en-US" sz="2400" dirty="0"/>
              <a:t> </a:t>
            </a:r>
            <a:r>
              <a:rPr lang="en-US" sz="2400" dirty="0" err="1"/>
              <a:t>yhteisöt</a:t>
            </a:r>
            <a:r>
              <a:rPr lang="en-US" sz="2400" dirty="0"/>
              <a:t> </a:t>
            </a:r>
            <a:r>
              <a:rPr lang="en-US" sz="2400" dirty="0" err="1"/>
              <a:t>sekä</a:t>
            </a:r>
            <a:r>
              <a:rPr lang="en-US" sz="2400" dirty="0"/>
              <a:t> </a:t>
            </a:r>
            <a:r>
              <a:rPr lang="en-US" sz="2400" dirty="0" err="1"/>
              <a:t>säätiöt</a:t>
            </a:r>
            <a:r>
              <a:rPr lang="en-US" sz="2400" dirty="0"/>
              <a:t>. </a:t>
            </a:r>
            <a:r>
              <a:rPr lang="en-US" sz="2400" dirty="0" err="1"/>
              <a:t>Tutkimushankkeissa</a:t>
            </a:r>
            <a:r>
              <a:rPr lang="en-US" sz="2400" dirty="0"/>
              <a:t> </a:t>
            </a:r>
            <a:r>
              <a:rPr lang="en-US" sz="2400" dirty="0" err="1"/>
              <a:t>hakijoiden</a:t>
            </a:r>
            <a:r>
              <a:rPr lang="en-US" sz="2400" dirty="0"/>
              <a:t> </a:t>
            </a:r>
            <a:r>
              <a:rPr lang="en-US" sz="2400" dirty="0" err="1"/>
              <a:t>tehtävänä</a:t>
            </a:r>
            <a:r>
              <a:rPr lang="en-US" sz="2400" dirty="0"/>
              <a:t> on </a:t>
            </a:r>
            <a:r>
              <a:rPr lang="en-US" sz="2400" dirty="0" err="1"/>
              <a:t>oltava</a:t>
            </a:r>
            <a:r>
              <a:rPr lang="en-US" sz="2400" dirty="0"/>
              <a:t> </a:t>
            </a:r>
            <a:r>
              <a:rPr lang="en-US" sz="2400" dirty="0" err="1"/>
              <a:t>tutkimus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Hankkeisiin</a:t>
            </a:r>
            <a:r>
              <a:rPr lang="en-US" sz="2400" dirty="0"/>
              <a:t> </a:t>
            </a:r>
            <a:r>
              <a:rPr lang="en-US" sz="2400" dirty="0" err="1"/>
              <a:t>käytetään</a:t>
            </a:r>
            <a:r>
              <a:rPr lang="en-US" sz="2400" dirty="0"/>
              <a:t> </a:t>
            </a:r>
            <a:r>
              <a:rPr lang="en-US" sz="2400" dirty="0" err="1"/>
              <a:t>arviolta</a:t>
            </a:r>
            <a:r>
              <a:rPr lang="en-US" sz="2400" dirty="0"/>
              <a:t> 7 m€, </a:t>
            </a:r>
            <a:r>
              <a:rPr lang="en-US" sz="2400" dirty="0" err="1"/>
              <a:t>tukitaso</a:t>
            </a:r>
            <a:r>
              <a:rPr lang="en-US" sz="2400" dirty="0"/>
              <a:t> </a:t>
            </a:r>
            <a:r>
              <a:rPr lang="en-US" sz="2400" dirty="0" err="1"/>
              <a:t>enintään</a:t>
            </a:r>
            <a:r>
              <a:rPr lang="en-US" sz="2400" dirty="0"/>
              <a:t> 80%</a:t>
            </a:r>
          </a:p>
          <a:p>
            <a:r>
              <a:rPr lang="en-US" sz="2400" dirty="0" err="1"/>
              <a:t>Käytettävissä</a:t>
            </a:r>
            <a:r>
              <a:rPr lang="en-US" sz="2400" dirty="0"/>
              <a:t> </a:t>
            </a:r>
            <a:r>
              <a:rPr lang="en-US" sz="2400" dirty="0" err="1"/>
              <a:t>olevat</a:t>
            </a:r>
            <a:r>
              <a:rPr lang="en-US" sz="2400" dirty="0"/>
              <a:t> </a:t>
            </a:r>
            <a:r>
              <a:rPr lang="en-US" sz="2400" dirty="0" err="1"/>
              <a:t>kustannusmallit</a:t>
            </a:r>
            <a:r>
              <a:rPr lang="en-US" sz="2400" dirty="0"/>
              <a:t> (</a:t>
            </a:r>
            <a:r>
              <a:rPr lang="en-US" sz="2400" dirty="0" err="1"/>
              <a:t>tosiasialliset</a:t>
            </a:r>
            <a:r>
              <a:rPr lang="en-US" sz="2400" dirty="0"/>
              <a:t> </a:t>
            </a:r>
            <a:r>
              <a:rPr lang="en-US" sz="2400" dirty="0" err="1"/>
              <a:t>kustannukset</a:t>
            </a:r>
            <a:r>
              <a:rPr lang="en-US" sz="2400" dirty="0"/>
              <a:t>)</a:t>
            </a:r>
          </a:p>
          <a:p>
            <a:pPr lvl="1"/>
            <a:r>
              <a:rPr lang="en-US" dirty="0"/>
              <a:t>Flat rate 40 % </a:t>
            </a:r>
            <a:r>
              <a:rPr lang="en-US" dirty="0" err="1"/>
              <a:t>kehittäminen</a:t>
            </a:r>
            <a:endParaRPr lang="en-US" dirty="0"/>
          </a:p>
          <a:p>
            <a:pPr lvl="1"/>
            <a:r>
              <a:rPr lang="en-US" dirty="0"/>
              <a:t>Flat rate 7 % </a:t>
            </a:r>
            <a:r>
              <a:rPr lang="en-US" dirty="0" err="1"/>
              <a:t>kehittäminen</a:t>
            </a:r>
            <a:endParaRPr lang="en-US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4AA0D75-5291-F02C-AC7F-AE948572E2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66175" y="551668"/>
            <a:ext cx="5181600" cy="2547914"/>
          </a:xfr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F439A107-05C4-82F0-C87B-BCA3BB7BD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650" y="3506764"/>
            <a:ext cx="4974649" cy="245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49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2EE377-2C43-06C6-CA93-5BC3A6F4C93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1868" y="576683"/>
            <a:ext cx="9423731" cy="682625"/>
          </a:xfrm>
        </p:spPr>
        <p:txBody>
          <a:bodyPr>
            <a:normAutofit fontScale="90000"/>
          </a:bodyPr>
          <a:lstStyle/>
          <a:p>
            <a:r>
              <a:rPr lang="fi-FI"/>
              <a:t>Elinkeinoelämälähtöinen tutkimus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D3AC4A-6DC4-21A5-C3AA-B17ED1C46B0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1868" y="1676369"/>
            <a:ext cx="4889500" cy="4064000"/>
          </a:xfrm>
        </p:spPr>
        <p:txBody>
          <a:bodyPr>
            <a:normAutofit fontScale="77500" lnSpcReduction="20000"/>
          </a:bodyPr>
          <a:lstStyle/>
          <a:p>
            <a:r>
              <a:rPr lang="fi-FI"/>
              <a:t>Yliopistot ja tutkimuslaitokset saavat pääsyn yritysmaailman ajankohtaisiin ongelmiin ja resursseihin, ja tutkijoilla on mahdollisuus testata teorioitaan ja innovaatioitaan käytännössä.</a:t>
            </a:r>
          </a:p>
          <a:p>
            <a:r>
              <a:rPr lang="fi-FI"/>
              <a:t>Yritykset puolestaan hyötyvät uusista tutkimustuloksista ja tieteellisestä asiantuntemuksesta, mikä voi auttaa niitä kehittämään kilpailukykyään, tuotteitaan ja palveluitaan.</a:t>
            </a:r>
          </a:p>
          <a:p>
            <a:r>
              <a:rPr lang="fi-FI"/>
              <a:t>Yhteiskunta hyötyy innovaatioista, jotka luovat uusia työpaikkoja, parantavat kilpailukykyä ja edistävät taloudellista kehitystä.</a:t>
            </a:r>
          </a:p>
        </p:txBody>
      </p:sp>
      <p:pic>
        <p:nvPicPr>
          <p:cNvPr id="6" name="Kuva 5" descr="Kuva, joka sisältää kohteen pilvenpiirtäjä, rakennus, taivas, maalaus&#10;&#10;Kuvaus luotu automaattisesti">
            <a:extLst>
              <a:ext uri="{FF2B5EF4-FFF2-40B4-BE49-F238E27FC236}">
                <a16:creationId xmlns:a16="http://schemas.microsoft.com/office/drawing/2014/main" id="{98185FF0-A24C-0021-97CD-9AA749AFB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915" y="1556425"/>
            <a:ext cx="3939702" cy="39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78675"/>
      </p:ext>
    </p:extLst>
  </p:cSld>
  <p:clrMapOvr>
    <a:masterClrMapping/>
  </p:clrMapOvr>
</p:sld>
</file>

<file path=ppt/theme/theme1.xml><?xml version="1.0" encoding="utf-8"?>
<a:theme xmlns:a="http://schemas.openxmlformats.org/drawingml/2006/main" name="Innoverkostot_pohja_202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noverkostot_pohja_2024.pptx  -  Vain luku" id="{D69141D1-A117-4184-B807-296C235C9E50}" vid="{40A097BC-500E-41F3-B83E-DD8A2B0E247A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CDA99F91CEB2479911F010C884DE8C" ma:contentTypeVersion="15" ma:contentTypeDescription="Create a new document." ma:contentTypeScope="" ma:versionID="b7e841c556012e2e3fc7522f476d219f">
  <xsd:schema xmlns:xsd="http://www.w3.org/2001/XMLSchema" xmlns:xs="http://www.w3.org/2001/XMLSchema" xmlns:p="http://schemas.microsoft.com/office/2006/metadata/properties" xmlns:ns2="fdcc5e25-42e6-4213-8478-9558cf1ab99b" xmlns:ns3="236d4268-8b96-4441-b9e3-cc7e4f02a9b9" targetNamespace="http://schemas.microsoft.com/office/2006/metadata/properties" ma:root="true" ma:fieldsID="2b89c1c17422e19275e6010cef305098" ns2:_="" ns3:_="">
    <xsd:import namespace="fdcc5e25-42e6-4213-8478-9558cf1ab99b"/>
    <xsd:import namespace="236d4268-8b96-4441-b9e3-cc7e4f02a9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c5e25-42e6-4213-8478-9558cf1ab9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2703ad23-8153-45da-8605-685a98b051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d4268-8b96-4441-b9e3-cc7e4f02a9b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9aa468a1-d5d2-4ec8-8139-feded68de48c}" ma:internalName="TaxCatchAll" ma:showField="CatchAllData" ma:web="236d4268-8b96-4441-b9e3-cc7e4f02a9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cc5e25-42e6-4213-8478-9558cf1ab99b">
      <Terms xmlns="http://schemas.microsoft.com/office/infopath/2007/PartnerControls"/>
    </lcf76f155ced4ddcb4097134ff3c332f>
    <TaxCatchAll xmlns="236d4268-8b96-4441-b9e3-cc7e4f02a9b9" xsi:nil="true"/>
  </documentManagement>
</p:properties>
</file>

<file path=customXml/itemProps1.xml><?xml version="1.0" encoding="utf-8"?>
<ds:datastoreItem xmlns:ds="http://schemas.openxmlformats.org/officeDocument/2006/customXml" ds:itemID="{62E5365C-1875-4327-A4E1-1097A9933355}"/>
</file>

<file path=customXml/itemProps2.xml><?xml version="1.0" encoding="utf-8"?>
<ds:datastoreItem xmlns:ds="http://schemas.openxmlformats.org/officeDocument/2006/customXml" ds:itemID="{725DED2C-ADA7-48EE-9048-E6C39FAFE3A2}"/>
</file>

<file path=customXml/itemProps3.xml><?xml version="1.0" encoding="utf-8"?>
<ds:datastoreItem xmlns:ds="http://schemas.openxmlformats.org/officeDocument/2006/customXml" ds:itemID="{A1CF4D1F-BC24-4721-B4D9-12A46C53CCBB}"/>
</file>

<file path=docMetadata/LabelInfo.xml><?xml version="1.0" encoding="utf-8"?>
<clbl:labelList xmlns:clbl="http://schemas.microsoft.com/office/2020/mipLabelMetadata">
  <clbl:label id="{4306014c-c088-4a50-b503-4830bda7971c}" enabled="1" method="Standard" siteId="{9d97530e-8f27-4137-a2a9-5cb4dcf26f2e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666</Words>
  <Application>Microsoft Macintosh PowerPoint</Application>
  <PresentationFormat>Laajakuva</PresentationFormat>
  <Paragraphs>96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17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Calibri Light</vt:lpstr>
      <vt:lpstr>Tahoma</vt:lpstr>
      <vt:lpstr>Wingdings</vt:lpstr>
      <vt:lpstr>Innoverkostot_pohja_2024</vt:lpstr>
      <vt:lpstr>Mukautettu suunnittelumalli</vt:lpstr>
      <vt:lpstr>Innovaatio- ja osaamisverkostot</vt:lpstr>
      <vt:lpstr>Innovaatio- ja osaamisverkostot</vt:lpstr>
      <vt:lpstr>Kilpailukykyä tutkimuksen ja yritysten yhteistyöllä </vt:lpstr>
      <vt:lpstr>Kenelle rahoitus on tarkoitettu?</vt:lpstr>
      <vt:lpstr>Mitä haemme?</vt:lpstr>
      <vt:lpstr>Tavoiteltu vaikuttavuus</vt:lpstr>
      <vt:lpstr>Haku:  Tavoitteet, painotukset, kustannusmallit ja arviointikriteerit &amp; hankkeiden arviointi</vt:lpstr>
      <vt:lpstr>PowerPoint-esitys</vt:lpstr>
      <vt:lpstr>Elinkeinoelämälähtöinen tutkimus</vt:lpstr>
      <vt:lpstr>Haun teemat</vt:lpstr>
      <vt:lpstr>Vähimmäisvaatimukset</vt:lpstr>
      <vt:lpstr>Valintaperusteista</vt:lpstr>
      <vt:lpstr>Hanke kohdistuu valtakunnallisen teeman sisällöissä tunnettuihin painotuksiin</vt:lpstr>
      <vt:lpstr>IOV teeman vaikuttavuuden mittarit</vt:lpstr>
      <vt:lpstr>Liitteet</vt:lpstr>
      <vt:lpstr>Yhteenveto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Meidän presentaatio</dc:title>
  <dc:creator>Tommi Mustaniemi</dc:creator>
  <cp:lastModifiedBy>Tanja Keskitalo (LAB)</cp:lastModifiedBy>
  <cp:revision>2</cp:revision>
  <dcterms:created xsi:type="dcterms:W3CDTF">2023-09-25T06:48:36Z</dcterms:created>
  <dcterms:modified xsi:type="dcterms:W3CDTF">2025-09-02T10:06:02Z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Innoverkostot_pohja_2024:6\Mukautettu suunnittelumalli:6</vt:lpwstr>
  </property>
  <property fmtid="{D5CDD505-2E9C-101B-9397-08002B2CF9AE}" pid="3" name="ClassificationContentMarkingFooterText">
    <vt:lpwstr>LUT Group Confidential - Other information (3Y)</vt:lpwstr>
  </property>
  <property fmtid="{D5CDD505-2E9C-101B-9397-08002B2CF9AE}" pid="4" name="ContentTypeId">
    <vt:lpwstr>0x010100EACDA99F91CEB2479911F010C884DE8C</vt:lpwstr>
  </property>
</Properties>
</file>